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0160000" cy="5715000"/>
  <p:notesSz cx="6858000" cy="9144000"/>
  <p:embeddedFontLst>
    <p:embeddedFont>
      <p:font typeface="Tahoma" pitchFamily="34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AD5E5"/>
    <a:srgbClr val="00AAAD"/>
    <a:srgbClr val="004071"/>
    <a:srgbClr val="FFEBF7"/>
    <a:srgbClr val="2E001C"/>
    <a:srgbClr val="400023"/>
    <a:srgbClr val="33CCCC"/>
    <a:srgbClr val="0081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6355" autoAdjust="0"/>
  </p:normalViewPr>
  <p:slideViewPr>
    <p:cSldViewPr snapToObjects="1">
      <p:cViewPr varScale="1">
        <p:scale>
          <a:sx n="110" d="100"/>
          <a:sy n="110" d="100"/>
        </p:scale>
        <p:origin x="-192" y="-78"/>
      </p:cViewPr>
      <p:guideLst>
        <p:guide orient="horz" pos="3123"/>
        <p:guide pos="176"/>
        <p:guide pos="6224"/>
        <p:guide pos="177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55B769AD-412D-4A56-A219-9C31B932F1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5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769B78E-4570-493C-A5A7-1B3ACC6EA73C}" type="slidenum">
              <a:rPr lang="ru-RU" altLang="ru-RU">
                <a:latin typeface="Calibri" pitchFamily="34" charset="0"/>
              </a:rPr>
              <a:pPr/>
              <a:t>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nf_20250627_Presentation-0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0153650" cy="5724525"/>
          </a:xfrm>
          <a:prstGeom prst="rect">
            <a:avLst/>
          </a:prstGeom>
          <a:noFill/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456" y="3861673"/>
            <a:ext cx="9793088" cy="1156067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lang="en-US" sz="28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456" y="2349505"/>
            <a:ext cx="9793088" cy="1368152"/>
          </a:xfrm>
          <a:noFill/>
        </p:spPr>
        <p:txBody>
          <a:bodyPr/>
          <a:lstStyle>
            <a:lvl1pPr>
              <a:defRPr sz="3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sz="3889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onf_20250627_Presentation-0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0153650" cy="10096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12813"/>
            <a:ext cx="10160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704975"/>
            <a:ext cx="9601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  <a:endParaRPr lang="en-US" altLang="ru-RU" smtClean="0"/>
          </a:p>
        </p:txBody>
      </p:sp>
      <p:pic>
        <p:nvPicPr>
          <p:cNvPr id="1031" name="Picture 7" descr="Conf_20250627_Presentation-03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943600" y="5089525"/>
            <a:ext cx="3937000" cy="485775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</p:sldLayoutIdLst>
  <p:txStyles>
    <p:titleStyle>
      <a:lvl1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rgbClr val="60607D"/>
          </a:solidFill>
          <a:latin typeface="+mj-lt"/>
          <a:ea typeface="+mj-ea"/>
          <a:cs typeface="+mj-cs"/>
        </a:defRPr>
      </a:lvl1pPr>
      <a:lvl2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60607D"/>
          </a:solidFill>
          <a:latin typeface="Tahoma" panose="020B0604030504040204" pitchFamily="34" charset="0"/>
        </a:defRPr>
      </a:lvl2pPr>
      <a:lvl3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60607D"/>
          </a:solidFill>
          <a:latin typeface="Tahoma" panose="020B0604030504040204" pitchFamily="34" charset="0"/>
        </a:defRPr>
      </a:lvl3pPr>
      <a:lvl4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60607D"/>
          </a:solidFill>
          <a:latin typeface="Tahoma" panose="020B0604030504040204" pitchFamily="34" charset="0"/>
        </a:defRPr>
      </a:lvl4pPr>
      <a:lvl5pPr algn="ctr" defTabSz="10144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60607D"/>
          </a:solidFill>
          <a:latin typeface="Tahoma" panose="020B0604030504040204" pitchFamily="34" charset="0"/>
        </a:defRPr>
      </a:lvl5pPr>
      <a:lvl6pPr marL="4572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6pPr>
      <a:lvl7pPr marL="9144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7pPr>
      <a:lvl8pPr marL="13716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8pPr>
      <a:lvl9pPr marL="18288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9pPr>
    </p:titleStyle>
    <p:bodyStyle>
      <a:lvl1pPr marL="315913" indent="-315913" algn="l" defTabSz="1014413" rtl="0" eaLnBrk="0" fontAlgn="base" hangingPunct="0">
        <a:lnSpc>
          <a:spcPct val="90000"/>
        </a:lnSpc>
        <a:spcBef>
          <a:spcPts val="1113"/>
        </a:spcBef>
        <a:spcAft>
          <a:spcPct val="0"/>
        </a:spcAft>
        <a:buClr>
          <a:srgbClr val="008181"/>
        </a:buClr>
        <a:buFont typeface="Arial" charset="0"/>
        <a:buChar char="•"/>
        <a:defRPr sz="3200" kern="1200">
          <a:solidFill>
            <a:srgbClr val="60607D"/>
          </a:solidFill>
          <a:latin typeface="+mn-lt"/>
          <a:ea typeface="+mn-ea"/>
          <a:cs typeface="+mn-cs"/>
        </a:defRPr>
      </a:lvl1pPr>
      <a:lvl2pPr marL="823913" indent="-315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2pPr>
      <a:lvl3pPr marL="1331913" indent="-315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712913" indent="-188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2220913" indent="-188913" algn="l" defTabSz="1014413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одзаголовок 6"/>
          <p:cNvSpPr>
            <a:spLocks noGrp="1" noChangeArrowheads="1"/>
          </p:cNvSpPr>
          <p:nvPr>
            <p:ph type="subTitle" idx="1"/>
          </p:nvPr>
        </p:nvSpPr>
        <p:spPr>
          <a:xfrm>
            <a:off x="1624013" y="4870450"/>
            <a:ext cx="7777162" cy="522288"/>
          </a:xfrm>
        </p:spPr>
        <p:txBody>
          <a:bodyPr/>
          <a:lstStyle/>
          <a:p>
            <a:pPr algn="l" eaLnBrk="1" hangingPunct="1"/>
            <a:r>
              <a:rPr lang="ru-RU" altLang="ru-RU" sz="2000" i="1" smtClean="0">
                <a:solidFill>
                  <a:srgbClr val="60607D"/>
                </a:solidFill>
              </a:rPr>
              <a:t>ФИО лектора, регалии, применяется шрифт </a:t>
            </a:r>
            <a:r>
              <a:rPr altLang="ru-RU" sz="2000" i="1" smtClean="0">
                <a:solidFill>
                  <a:srgbClr val="60607D"/>
                </a:solidFill>
              </a:rPr>
              <a:t>Tahoma</a:t>
            </a:r>
            <a:r>
              <a:rPr lang="ru-RU" altLang="ru-RU" sz="2000" i="1" smtClean="0">
                <a:solidFill>
                  <a:srgbClr val="60607D"/>
                </a:solidFill>
              </a:rPr>
              <a:t> </a:t>
            </a:r>
            <a:r>
              <a:rPr altLang="ru-RU" sz="2000" i="1" smtClean="0">
                <a:solidFill>
                  <a:srgbClr val="60607D"/>
                </a:solidFill>
              </a:rPr>
              <a:t>2</a:t>
            </a:r>
            <a:r>
              <a:rPr lang="ru-RU" altLang="ru-RU" sz="2000" i="1" smtClean="0">
                <a:solidFill>
                  <a:srgbClr val="60607D"/>
                </a:solidFill>
              </a:rPr>
              <a:t>0</a:t>
            </a:r>
            <a:r>
              <a:rPr altLang="ru-RU" sz="2000" i="1" smtClean="0">
                <a:solidFill>
                  <a:srgbClr val="60607D"/>
                </a:solidFill>
              </a:rPr>
              <a:t> pt</a:t>
            </a:r>
            <a:endParaRPr lang="ru-RU" altLang="ru-RU" sz="2000" i="1" smtClean="0">
              <a:solidFill>
                <a:srgbClr val="60607D"/>
              </a:solidFill>
            </a:endParaRPr>
          </a:p>
        </p:txBody>
      </p:sp>
      <p:sp>
        <p:nvSpPr>
          <p:cNvPr id="12290" name="Заголовок 7"/>
          <p:cNvSpPr>
            <a:spLocks noGrp="1" noChangeArrowheads="1"/>
          </p:cNvSpPr>
          <p:nvPr>
            <p:ph type="title"/>
          </p:nvPr>
        </p:nvSpPr>
        <p:spPr>
          <a:xfrm>
            <a:off x="1624013" y="3216275"/>
            <a:ext cx="7777162" cy="1512888"/>
          </a:xfrm>
        </p:spPr>
        <p:txBody>
          <a:bodyPr anchor="t"/>
          <a:lstStyle/>
          <a:p>
            <a:pPr algn="l" eaLnBrk="1" hangingPunct="1"/>
            <a:r>
              <a:rPr lang="ru-RU" altLang="ru-RU" sz="2400" smtClean="0">
                <a:solidFill>
                  <a:srgbClr val="60607D"/>
                </a:solidFill>
              </a:rPr>
              <a:t>Название лекции, может быть довольно длинным и составлять несколько строк, для названия применяется шрифт </a:t>
            </a:r>
            <a:r>
              <a:rPr lang="en-US" altLang="ru-RU" sz="2400" smtClean="0">
                <a:solidFill>
                  <a:srgbClr val="60607D"/>
                </a:solidFill>
              </a:rPr>
              <a:t>Tahoma</a:t>
            </a:r>
            <a:r>
              <a:rPr lang="ru-RU" altLang="ru-RU" sz="2400" smtClean="0">
                <a:solidFill>
                  <a:srgbClr val="60607D"/>
                </a:solidFill>
              </a:rPr>
              <a:t> полужирный 24</a:t>
            </a:r>
            <a:r>
              <a:rPr lang="en-US" altLang="ru-RU" sz="2400" smtClean="0">
                <a:solidFill>
                  <a:srgbClr val="60607D"/>
                </a:solidFill>
              </a:rPr>
              <a:t> PT</a:t>
            </a: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1479550" y="3287713"/>
            <a:ext cx="0" cy="1223962"/>
          </a:xfrm>
          <a:prstGeom prst="line">
            <a:avLst/>
          </a:prstGeom>
          <a:noFill/>
          <a:ln w="76200">
            <a:solidFill>
              <a:srgbClr val="00818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Организационная диаграмма</a:t>
            </a:r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hidden">
          <a:xfrm flipV="1">
            <a:off x="279400" y="1687513"/>
            <a:ext cx="4486275" cy="2682875"/>
          </a:xfrm>
          <a:prstGeom prst="rect">
            <a:avLst/>
          </a:prstGeom>
          <a:solidFill>
            <a:srgbClr val="33CCCC"/>
          </a:solidFill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rot="10800000" anchor="ctr"/>
          <a:lstStyle/>
          <a:p>
            <a:endParaRPr lang="pt-BR" altLang="ru-RU" sz="3300" b="1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79400" y="1852613"/>
            <a:ext cx="44783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ru-RU" sz="1600" b="1">
                <a:solidFill>
                  <a:schemeClr val="tx2"/>
                </a:solidFill>
              </a:rPr>
              <a:t>DESIGN</a:t>
            </a:r>
            <a:endParaRPr lang="pt-BR" altLang="ru-RU" sz="1600" b="1">
              <a:solidFill>
                <a:schemeClr val="tx2"/>
              </a:solidFill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00050" y="2405063"/>
            <a:ext cx="3887788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indent="-284163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ru-RU" sz="1200">
                <a:solidFill>
                  <a:schemeClr val="tx2"/>
                </a:solidFill>
                <a:ea typeface="Open Sans"/>
                <a:cs typeface="Open Sans"/>
              </a:rPr>
              <a:t>DESIGN: Prospective, non-randomized, single-arm, multi-center clinical evaluation of the AXXESSTM Plus Bifurcated Coronary Stent System </a:t>
            </a:r>
          </a:p>
          <a:p>
            <a:pPr marL="284163" indent="-284163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endParaRPr lang="en-US" altLang="ru-RU" sz="1200">
              <a:solidFill>
                <a:schemeClr val="tx2"/>
              </a:solidFill>
              <a:ea typeface="Open Sans"/>
              <a:cs typeface="Open Sans"/>
            </a:endParaRPr>
          </a:p>
          <a:p>
            <a:pPr marL="284163" indent="-284163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ru-RU" sz="1200">
                <a:solidFill>
                  <a:schemeClr val="tx2"/>
                </a:solidFill>
                <a:ea typeface="Open Sans"/>
                <a:cs typeface="Open Sans"/>
              </a:rPr>
              <a:t>OBJECTIVE: To evaluate the acute and long-term safety, tolerability and performance of the AXXESS Plus stent </a:t>
            </a:r>
          </a:p>
          <a:p>
            <a:pPr marL="284163" indent="-284163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endParaRPr lang="en-US" altLang="ru-RU" sz="1200">
              <a:solidFill>
                <a:schemeClr val="tx2"/>
              </a:solidFill>
              <a:ea typeface="Open Sans"/>
              <a:cs typeface="Open Sans"/>
            </a:endParaRPr>
          </a:p>
          <a:p>
            <a:pPr marL="284163" indent="-284163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ru-RU" sz="1200">
                <a:solidFill>
                  <a:schemeClr val="tx2"/>
                </a:solidFill>
                <a:ea typeface="Open Sans"/>
                <a:cs typeface="Open Sans"/>
              </a:rPr>
              <a:t>PRINCIPAL INVESTIGATOR</a:t>
            </a:r>
            <a:r>
              <a:rPr lang="ru-RU" altLang="ru-RU" sz="1200">
                <a:solidFill>
                  <a:schemeClr val="tx2"/>
                </a:solidFill>
                <a:ea typeface="Open Sans"/>
                <a:cs typeface="Open Sans"/>
              </a:rPr>
              <a:t> </a:t>
            </a:r>
            <a:r>
              <a:rPr lang="en-US" altLang="ru-RU" sz="1200">
                <a:solidFill>
                  <a:schemeClr val="tx2"/>
                </a:solidFill>
                <a:ea typeface="Open Sans"/>
                <a:cs typeface="Open Sans"/>
              </a:rPr>
              <a:t>Eberhard Grube, MD</a:t>
            </a:r>
            <a:r>
              <a:rPr lang="ru-RU" altLang="ru-RU" sz="1200">
                <a:solidFill>
                  <a:schemeClr val="tx2"/>
                </a:solidFill>
                <a:ea typeface="Open Sans"/>
                <a:cs typeface="Open Sans"/>
              </a:rPr>
              <a:t> </a:t>
            </a:r>
            <a:r>
              <a:rPr lang="en-US" altLang="ru-RU" sz="1200">
                <a:solidFill>
                  <a:schemeClr val="tx2"/>
                </a:solidFill>
                <a:ea typeface="Open Sans"/>
                <a:cs typeface="Open Sans"/>
              </a:rPr>
              <a:t>Helios Heart Center,Egburg, Germany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095875" y="1681163"/>
            <a:ext cx="4784725" cy="511175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7408863" y="2192338"/>
            <a:ext cx="0" cy="665162"/>
          </a:xfrm>
          <a:prstGeom prst="line">
            <a:avLst/>
          </a:prstGeom>
          <a:noFill/>
          <a:ln w="25400">
            <a:solidFill>
              <a:srgbClr val="00818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7408863" y="2501900"/>
            <a:ext cx="696912" cy="0"/>
          </a:xfrm>
          <a:prstGeom prst="line">
            <a:avLst/>
          </a:prstGeom>
          <a:noFill/>
          <a:ln w="25400">
            <a:solidFill>
              <a:srgbClr val="00818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8105775" y="2352675"/>
            <a:ext cx="1774825" cy="274638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3 patients not stented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5105400" y="2857500"/>
            <a:ext cx="4775200" cy="274638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136 patients with AXXESS conical stent implanted</a:t>
            </a:r>
          </a:p>
        </p:txBody>
      </p:sp>
      <p:sp>
        <p:nvSpPr>
          <p:cNvPr id="31754" name="Line 12"/>
          <p:cNvSpPr>
            <a:spLocks noChangeShapeType="1"/>
          </p:cNvSpPr>
          <p:nvPr/>
        </p:nvSpPr>
        <p:spPr bwMode="auto">
          <a:xfrm flipH="1">
            <a:off x="7426325" y="3144838"/>
            <a:ext cx="0" cy="239712"/>
          </a:xfrm>
          <a:prstGeom prst="line">
            <a:avLst/>
          </a:prstGeom>
          <a:noFill/>
          <a:ln w="25400">
            <a:solidFill>
              <a:srgbClr val="00818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5" name="Line 13"/>
          <p:cNvSpPr>
            <a:spLocks noChangeShapeType="1"/>
          </p:cNvSpPr>
          <p:nvPr/>
        </p:nvSpPr>
        <p:spPr bwMode="auto">
          <a:xfrm>
            <a:off x="6127750" y="3384550"/>
            <a:ext cx="2687638" cy="0"/>
          </a:xfrm>
          <a:prstGeom prst="line">
            <a:avLst/>
          </a:prstGeom>
          <a:noFill/>
          <a:ln w="25400">
            <a:solidFill>
              <a:srgbClr val="00818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6" name="Line 14"/>
          <p:cNvSpPr>
            <a:spLocks noChangeShapeType="1"/>
          </p:cNvSpPr>
          <p:nvPr/>
        </p:nvSpPr>
        <p:spPr bwMode="auto">
          <a:xfrm flipH="1">
            <a:off x="8815388" y="3384550"/>
            <a:ext cx="0" cy="265113"/>
          </a:xfrm>
          <a:prstGeom prst="line">
            <a:avLst/>
          </a:prstGeom>
          <a:noFill/>
          <a:ln w="25400">
            <a:solidFill>
              <a:srgbClr val="00818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1757" name="Line 15"/>
          <p:cNvSpPr>
            <a:spLocks noChangeShapeType="1"/>
          </p:cNvSpPr>
          <p:nvPr/>
        </p:nvSpPr>
        <p:spPr bwMode="auto">
          <a:xfrm>
            <a:off x="6127750" y="3384550"/>
            <a:ext cx="11113" cy="985838"/>
          </a:xfrm>
          <a:prstGeom prst="line">
            <a:avLst/>
          </a:prstGeom>
          <a:noFill/>
          <a:ln w="25400">
            <a:solidFill>
              <a:srgbClr val="00818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1758" name="Text Box 16"/>
          <p:cNvSpPr txBox="1">
            <a:spLocks noChangeArrowheads="1"/>
          </p:cNvSpPr>
          <p:nvPr/>
        </p:nvSpPr>
        <p:spPr bwMode="auto">
          <a:xfrm>
            <a:off x="7762875" y="3649663"/>
            <a:ext cx="2117725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Angiographic follow-up at 6 months in 92.6% (N=126)</a:t>
            </a:r>
          </a:p>
        </p:txBody>
      </p:sp>
      <p:sp>
        <p:nvSpPr>
          <p:cNvPr id="31759" name="Text Box 17"/>
          <p:cNvSpPr txBox="1">
            <a:spLocks noChangeArrowheads="1"/>
          </p:cNvSpPr>
          <p:nvPr/>
        </p:nvSpPr>
        <p:spPr bwMode="auto">
          <a:xfrm>
            <a:off x="5124450" y="3649663"/>
            <a:ext cx="2403475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Clinical follow-up at 6 months </a:t>
            </a:r>
            <a:r>
              <a:rPr lang="ru-RU" altLang="ru-RU" sz="1200">
                <a:solidFill>
                  <a:schemeClr val="bg1"/>
                </a:solidFill>
              </a:rPr>
              <a:t/>
            </a:r>
            <a:br>
              <a:rPr lang="ru-RU" altLang="ru-RU" sz="1200">
                <a:solidFill>
                  <a:schemeClr val="bg1"/>
                </a:solidFill>
              </a:rPr>
            </a:br>
            <a:r>
              <a:rPr lang="en-US" altLang="ru-RU" sz="1200">
                <a:solidFill>
                  <a:schemeClr val="bg1"/>
                </a:solidFill>
              </a:rPr>
              <a:t>in 99.3% (N=135)</a:t>
            </a:r>
          </a:p>
        </p:txBody>
      </p:sp>
      <p:sp>
        <p:nvSpPr>
          <p:cNvPr id="31760" name="Text Box 18"/>
          <p:cNvSpPr txBox="1">
            <a:spLocks noChangeArrowheads="1"/>
          </p:cNvSpPr>
          <p:nvPr/>
        </p:nvSpPr>
        <p:spPr bwMode="auto">
          <a:xfrm>
            <a:off x="5076825" y="4370388"/>
            <a:ext cx="2451100" cy="457200"/>
          </a:xfrm>
          <a:prstGeom prst="rect">
            <a:avLst/>
          </a:prstGeom>
          <a:solidFill>
            <a:srgbClr val="A8ADC4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200">
                <a:solidFill>
                  <a:schemeClr val="bg1"/>
                </a:solidFill>
              </a:rPr>
              <a:t>Clinical follow-up at 12 months </a:t>
            </a:r>
            <a:r>
              <a:rPr lang="ru-RU" altLang="ru-RU" sz="1200">
                <a:solidFill>
                  <a:schemeClr val="bg1"/>
                </a:solidFill>
              </a:rPr>
              <a:t/>
            </a:r>
            <a:br>
              <a:rPr lang="ru-RU" altLang="ru-RU" sz="1200">
                <a:solidFill>
                  <a:schemeClr val="bg1"/>
                </a:solidFill>
              </a:rPr>
            </a:br>
            <a:r>
              <a:rPr lang="en-US" altLang="ru-RU" sz="1200">
                <a:solidFill>
                  <a:schemeClr val="bg1"/>
                </a:solidFill>
              </a:rPr>
              <a:t>in 96.3% (N=131)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altLang="ru-RU" smtClean="0"/>
              <a:t>Tahoma</a:t>
            </a:r>
            <a:r>
              <a:rPr lang="ru-RU" altLang="ru-RU" smtClean="0"/>
              <a:t> полужирный 20</a:t>
            </a:r>
            <a:r>
              <a:rPr altLang="ru-RU" smtClean="0"/>
              <a:t> PT</a:t>
            </a:r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279400" y="1960563"/>
            <a:ext cx="9601200" cy="3073400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sz="1800" smtClean="0"/>
              <a:t>Текст слайда, </a:t>
            </a:r>
            <a:r>
              <a:rPr altLang="ru-RU" sz="1800" smtClean="0"/>
              <a:t>применяется шрифт </a:t>
            </a:r>
            <a:r>
              <a:rPr lang="en-US" altLang="ru-RU" sz="1800" smtClean="0"/>
              <a:t>Tahoma</a:t>
            </a:r>
            <a:r>
              <a:rPr altLang="ru-RU" sz="1800" smtClean="0"/>
              <a:t> 18</a:t>
            </a:r>
            <a:r>
              <a:rPr lang="en-US" altLang="ru-RU" sz="1800" smtClean="0"/>
              <a:t> PT</a:t>
            </a:r>
            <a:endParaRPr lang="en-US" sz="1800" smtClean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Заголовок слайда, </a:t>
            </a:r>
            <a:r>
              <a:rPr lang="ru-RU" altLang="ru-RU" smtClean="0"/>
              <a:t>применяется шрифт </a:t>
            </a:r>
            <a:r>
              <a:rPr lang="en-US" altLang="ru-RU" smtClean="0"/>
              <a:t>Tahoma</a:t>
            </a:r>
            <a:r>
              <a:rPr lang="ru-RU" altLang="ru-RU" smtClean="0"/>
              <a:t> полужирный 20</a:t>
            </a:r>
            <a:r>
              <a:rPr lang="en-US" altLang="ru-RU" smtClean="0"/>
              <a:t> PT</a:t>
            </a:r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4294967295"/>
          </p:nvPr>
        </p:nvSpPr>
        <p:spPr>
          <a:xfrm>
            <a:off x="279400" y="1960563"/>
            <a:ext cx="9601200" cy="3073400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lang="ru-RU" sz="1800" smtClean="0"/>
              <a:t>Буллетированный список:</a:t>
            </a:r>
          </a:p>
          <a:p>
            <a:pPr marL="252413" indent="-252413" eaLnBrk="1" hangingPunct="1"/>
            <a:r>
              <a:rPr lang="ru-RU" sz="1800" smtClean="0"/>
              <a:t>Пункт списка</a:t>
            </a:r>
          </a:p>
          <a:p>
            <a:pPr marL="252413" indent="-252413" eaLnBrk="1" hangingPunct="1"/>
            <a:r>
              <a:rPr lang="ru-RU" sz="1800" smtClean="0"/>
              <a:t>Пункт списка</a:t>
            </a:r>
          </a:p>
          <a:p>
            <a:pPr marL="252413" indent="-252413" eaLnBrk="1" hangingPunct="1"/>
            <a:r>
              <a:rPr lang="ru-RU" sz="1800" smtClean="0"/>
              <a:t>Пункт списка</a:t>
            </a:r>
            <a:endParaRPr lang="en-US" sz="1800" smtClean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Заголовок слайда, </a:t>
            </a:r>
            <a:r>
              <a:rPr lang="ru-RU" altLang="ru-RU" sz="2400" smtClean="0"/>
              <a:t>применяется шрифт </a:t>
            </a:r>
            <a:r>
              <a:rPr lang="en-US" altLang="ru-RU" sz="2400" smtClean="0"/>
              <a:t>Tahoma</a:t>
            </a:r>
            <a:r>
              <a:rPr lang="ru-RU" altLang="ru-RU" sz="2400" smtClean="0"/>
              <a:t> полужирный 24</a:t>
            </a:r>
            <a:r>
              <a:rPr lang="en-US" altLang="ru-RU" sz="2400" smtClean="0"/>
              <a:t> PT</a:t>
            </a:r>
            <a:endParaRPr lang="ru-RU" sz="2400" smtClean="0"/>
          </a:p>
        </p:txBody>
      </p:sp>
      <p:sp>
        <p:nvSpPr>
          <p:cNvPr id="16386" name="Объект 2"/>
          <p:cNvSpPr>
            <a:spLocks noGrp="1"/>
          </p:cNvSpPr>
          <p:nvPr>
            <p:ph idx="4294967295"/>
          </p:nvPr>
        </p:nvSpPr>
        <p:spPr>
          <a:xfrm>
            <a:off x="279400" y="1960563"/>
            <a:ext cx="9601200" cy="446087"/>
          </a:xfrm>
        </p:spPr>
        <p:txBody>
          <a:bodyPr/>
          <a:lstStyle/>
          <a:p>
            <a:pPr marL="252413" indent="-252413" eaLnBrk="1" hangingPunct="1">
              <a:buFont typeface="Arial" charset="0"/>
              <a:buNone/>
            </a:pPr>
            <a:r>
              <a:rPr lang="ru-RU" sz="1800" smtClean="0"/>
              <a:t>Базовые цвета: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263650" y="2786063"/>
            <a:ext cx="1152525" cy="1152525"/>
          </a:xfrm>
          <a:prstGeom prst="rect">
            <a:avLst/>
          </a:prstGeom>
          <a:solidFill>
            <a:srgbClr val="60607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440363" y="2786063"/>
            <a:ext cx="1152525" cy="1152525"/>
          </a:xfrm>
          <a:prstGeom prst="rect">
            <a:avLst/>
          </a:prstGeom>
          <a:solidFill>
            <a:srgbClr val="0081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Объект 2"/>
          <p:cNvSpPr>
            <a:spLocks/>
          </p:cNvSpPr>
          <p:nvPr/>
        </p:nvSpPr>
        <p:spPr bwMode="auto">
          <a:xfrm>
            <a:off x="2559050" y="2786063"/>
            <a:ext cx="2520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Серый</a:t>
            </a:r>
          </a:p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R96 G96 B125</a:t>
            </a:r>
            <a:endParaRPr lang="ru-RU" sz="1200" i="1">
              <a:solidFill>
                <a:srgbClr val="60607D"/>
              </a:solidFill>
              <a:cs typeface="Tahoma" pitchFamily="34" charset="0"/>
            </a:endParaRPr>
          </a:p>
        </p:txBody>
      </p:sp>
      <p:sp>
        <p:nvSpPr>
          <p:cNvPr id="16390" name="Объект 2"/>
          <p:cNvSpPr>
            <a:spLocks/>
          </p:cNvSpPr>
          <p:nvPr/>
        </p:nvSpPr>
        <p:spPr bwMode="auto">
          <a:xfrm>
            <a:off x="6735763" y="2786063"/>
            <a:ext cx="2520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Сине-зеленый</a:t>
            </a:r>
          </a:p>
          <a:p>
            <a:pPr marL="252413" indent="-252413" defTabSz="1014413">
              <a:lnSpc>
                <a:spcPct val="90000"/>
              </a:lnSpc>
              <a:spcBef>
                <a:spcPts val="1113"/>
              </a:spcBef>
              <a:buClr>
                <a:schemeClr val="bg2"/>
              </a:buClr>
              <a:buFont typeface="Arial" charset="0"/>
              <a:buNone/>
            </a:pP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R</a:t>
            </a: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0</a:t>
            </a: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 G</a:t>
            </a: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128</a:t>
            </a:r>
            <a:r>
              <a:rPr lang="en-US" sz="1200" i="1">
                <a:solidFill>
                  <a:srgbClr val="60607D"/>
                </a:solidFill>
                <a:cs typeface="Tahoma" pitchFamily="34" charset="0"/>
              </a:rPr>
              <a:t> B12</a:t>
            </a:r>
            <a:r>
              <a:rPr lang="ru-RU" sz="1200" i="1">
                <a:solidFill>
                  <a:srgbClr val="60607D"/>
                </a:solidFill>
                <a:cs typeface="Tahoma" pitchFamily="34" charset="0"/>
              </a:rPr>
              <a:t>8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Иллюстрации и подписи к ним</a:t>
            </a:r>
          </a:p>
        </p:txBody>
      </p:sp>
      <p:pic>
        <p:nvPicPr>
          <p:cNvPr id="17410" name="Picture 60" descr="Pictur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1704975"/>
            <a:ext cx="4425950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5" descr="DES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1704975"/>
            <a:ext cx="2032000" cy="2095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1550988" y="3794125"/>
            <a:ext cx="272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lnSpc>
                <a:spcPct val="150000"/>
              </a:lnSpc>
              <a:buClr>
                <a:srgbClr val="E90081"/>
              </a:buClr>
              <a:buFont typeface="Arial" charset="0"/>
              <a:buNone/>
            </a:pPr>
            <a:r>
              <a:rPr lang="ru-RU" altLang="ru-RU" sz="1200" i="1">
                <a:solidFill>
                  <a:srgbClr val="60607D"/>
                </a:solidFill>
                <a:cs typeface="Tahoma" pitchFamily="34" charset="0"/>
              </a:rPr>
              <a:t>Подпись к иллюстрации</a:t>
            </a:r>
            <a:endParaRPr lang="en-US" altLang="ru-RU" sz="1200" i="1">
              <a:solidFill>
                <a:srgbClr val="60607D"/>
              </a:solidFill>
              <a:cs typeface="Tahoma" pitchFamily="34" charset="0"/>
            </a:endParaRPr>
          </a:p>
        </p:txBody>
      </p:sp>
      <p:sp>
        <p:nvSpPr>
          <p:cNvPr id="17413" name="Прямоугольник 8"/>
          <p:cNvSpPr>
            <a:spLocks noChangeArrowheads="1"/>
          </p:cNvSpPr>
          <p:nvPr/>
        </p:nvSpPr>
        <p:spPr bwMode="auto">
          <a:xfrm>
            <a:off x="6448425" y="3794125"/>
            <a:ext cx="203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>
            <a:spAutoFit/>
          </a:bodyPr>
          <a:lstStyle/>
          <a:p>
            <a:pPr>
              <a:lnSpc>
                <a:spcPct val="150000"/>
              </a:lnSpc>
              <a:buClr>
                <a:srgbClr val="0081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rgbClr val="60607D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rgbClr val="60607D"/>
                </a:solidFill>
                <a:cs typeface="Tahoma" pitchFamily="34" charset="0"/>
              </a:rPr>
              <a:t>Text here</a:t>
            </a:r>
          </a:p>
          <a:p>
            <a:pPr>
              <a:lnSpc>
                <a:spcPct val="150000"/>
              </a:lnSpc>
              <a:buClr>
                <a:srgbClr val="0081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rgbClr val="60607D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rgbClr val="60607D"/>
                </a:solidFill>
                <a:cs typeface="Tahoma" pitchFamily="34" charset="0"/>
              </a:rPr>
              <a:t>Text here</a:t>
            </a:r>
          </a:p>
          <a:p>
            <a:pPr>
              <a:lnSpc>
                <a:spcPct val="150000"/>
              </a:lnSpc>
              <a:buClr>
                <a:srgbClr val="008181"/>
              </a:buClr>
              <a:buFont typeface="Arial" charset="0"/>
              <a:buChar char="•"/>
            </a:pPr>
            <a:r>
              <a:rPr lang="ru-RU" altLang="ru-RU" sz="1200" i="1">
                <a:solidFill>
                  <a:srgbClr val="60607D"/>
                </a:solidFill>
                <a:cs typeface="Tahoma" pitchFamily="34" charset="0"/>
              </a:rPr>
              <a:t> </a:t>
            </a:r>
            <a:r>
              <a:rPr lang="en-US" altLang="ru-RU" sz="1200" i="1">
                <a:solidFill>
                  <a:srgbClr val="60607D"/>
                </a:solidFill>
                <a:cs typeface="Tahoma" pitchFamily="34" charset="0"/>
              </a:rPr>
              <a:t>Text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Выделение текста и текстовых блоков</a:t>
            </a: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9400" y="1704975"/>
            <a:ext cx="9625013" cy="792163"/>
          </a:xfrm>
        </p:spPr>
        <p:txBody>
          <a:bodyPr/>
          <a:lstStyle/>
          <a:p>
            <a:pPr marL="315913" indent="-315913">
              <a:buFont typeface="Arial" charset="0"/>
              <a:buChar char="•"/>
            </a:pPr>
            <a:r>
              <a:rPr altLang="ru-RU" sz="1800" smtClean="0"/>
              <a:t>Выделение важных слов </a:t>
            </a:r>
            <a:r>
              <a:rPr altLang="ru-RU" sz="1800" b="1" smtClean="0"/>
              <a:t>полужирным темным</a:t>
            </a:r>
            <a:r>
              <a:rPr altLang="ru-RU" sz="1800" smtClean="0"/>
              <a:t> и </a:t>
            </a:r>
            <a:r>
              <a:rPr altLang="ru-RU" sz="1800" b="1" smtClean="0">
                <a:solidFill>
                  <a:srgbClr val="008181"/>
                </a:solidFill>
              </a:rPr>
              <a:t>полужирным</a:t>
            </a:r>
            <a:r>
              <a:rPr altLang="ru-RU" sz="1800" smtClean="0">
                <a:solidFill>
                  <a:srgbClr val="008181"/>
                </a:solidFill>
              </a:rPr>
              <a:t> </a:t>
            </a:r>
            <a:r>
              <a:rPr altLang="ru-RU" sz="1800" b="1" smtClean="0">
                <a:solidFill>
                  <a:srgbClr val="008181"/>
                </a:solidFill>
              </a:rPr>
              <a:t>красным</a:t>
            </a:r>
            <a:r>
              <a:rPr altLang="ru-RU" sz="1800" b="1" smtClean="0"/>
              <a:t> </a:t>
            </a:r>
            <a:r>
              <a:rPr altLang="ru-RU" sz="1800" smtClean="0"/>
              <a:t>цветом</a:t>
            </a:r>
            <a:endParaRPr lang="en-US" altLang="ru-RU" sz="1800" smtClean="0"/>
          </a:p>
          <a:p>
            <a:pPr marL="315913" indent="-315913">
              <a:buFont typeface="Arial" charset="0"/>
              <a:buChar char="•"/>
            </a:pPr>
            <a:r>
              <a:rPr altLang="ru-RU" sz="1800" smtClean="0"/>
              <a:t>Выделение важных слов</a:t>
            </a:r>
            <a:r>
              <a:rPr altLang="ru-RU" sz="1800" i="1" smtClean="0"/>
              <a:t> наклонным начертанием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00050" y="2889250"/>
            <a:ext cx="2879725" cy="1544638"/>
          </a:xfrm>
          <a:prstGeom prst="rect">
            <a:avLst/>
          </a:prstGeom>
          <a:solidFill>
            <a:srgbClr val="008181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Акцентный красный блок с </a:t>
            </a:r>
            <a:r>
              <a:rPr lang="ru-RU" b="1">
                <a:solidFill>
                  <a:schemeClr val="tx2"/>
                </a:solidFill>
              </a:rPr>
              <a:t>белыми буквами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713163" y="2889250"/>
            <a:ext cx="2879725" cy="1544638"/>
          </a:xfrm>
          <a:prstGeom prst="rect">
            <a:avLst/>
          </a:prstGeom>
          <a:solidFill>
            <a:srgbClr val="60607D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Акцентный темный блок с </a:t>
            </a:r>
            <a:r>
              <a:rPr lang="ru-RU" b="1">
                <a:solidFill>
                  <a:schemeClr val="tx2"/>
                </a:solidFill>
              </a:rPr>
              <a:t>белыми буквами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7024688" y="2889250"/>
            <a:ext cx="2735262" cy="1544638"/>
          </a:xfrm>
          <a:prstGeom prst="rect">
            <a:avLst/>
          </a:prstGeom>
          <a:solidFill>
            <a:srgbClr val="A8ADC4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0607D"/>
                </a:solidFill>
              </a:rPr>
              <a:t>Акцентный серый блок с </a:t>
            </a:r>
            <a:r>
              <a:rPr lang="ru-RU" b="1">
                <a:solidFill>
                  <a:srgbClr val="60607D"/>
                </a:solidFill>
              </a:rPr>
              <a:t>темными буквами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График (столбчатая диаграмма)</a:t>
            </a:r>
          </a:p>
        </p:txBody>
      </p:sp>
      <p:graphicFrame>
        <p:nvGraphicFramePr>
          <p:cNvPr id="27652" name="Object 4"/>
          <p:cNvGraphicFramePr>
            <a:graphicFrameLocks/>
          </p:cNvGraphicFramePr>
          <p:nvPr>
            <p:ph idx="1"/>
          </p:nvPr>
        </p:nvGraphicFramePr>
        <p:xfrm>
          <a:off x="1543050" y="1700213"/>
          <a:ext cx="7043738" cy="3371850"/>
        </p:xfrm>
        <a:graphic>
          <a:graphicData uri="http://schemas.openxmlformats.org/presentationml/2006/ole">
            <p:oleObj spid="_x0000_s27652" name="Диаграмма" r:id="rId3" imgW="8696390" imgH="416235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График (линейная диаграмма)</a:t>
            </a:r>
          </a:p>
        </p:txBody>
      </p:sp>
      <p:graphicFrame>
        <p:nvGraphicFramePr>
          <p:cNvPr id="29700" name="Object 4"/>
          <p:cNvGraphicFramePr>
            <a:graphicFrameLocks/>
          </p:cNvGraphicFramePr>
          <p:nvPr>
            <p:ph idx="1"/>
          </p:nvPr>
        </p:nvGraphicFramePr>
        <p:xfrm>
          <a:off x="1657350" y="1703388"/>
          <a:ext cx="6815138" cy="3375025"/>
        </p:xfrm>
        <a:graphic>
          <a:graphicData uri="http://schemas.openxmlformats.org/presentationml/2006/ole">
            <p:oleObj spid="_x0000_s29700" name="Диаграмма" r:id="rId3" imgW="8505946" imgH="421018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12813"/>
            <a:ext cx="10160000" cy="539750"/>
          </a:xfrm>
        </p:spPr>
        <p:txBody>
          <a:bodyPr/>
          <a:lstStyle/>
          <a:p>
            <a:r>
              <a:rPr lang="ru-RU" smtClean="0"/>
              <a:t>Таблица</a:t>
            </a:r>
          </a:p>
        </p:txBody>
      </p:sp>
      <p:graphicFrame>
        <p:nvGraphicFramePr>
          <p:cNvPr id="30749" name="Group 29"/>
          <p:cNvGraphicFramePr>
            <a:graphicFrameLocks noGrp="1"/>
          </p:cNvGraphicFramePr>
          <p:nvPr>
            <p:ph idx="1"/>
          </p:nvPr>
        </p:nvGraphicFramePr>
        <p:xfrm>
          <a:off x="279400" y="1704975"/>
          <a:ext cx="9601200" cy="2927350"/>
        </p:xfrm>
        <a:graphic>
          <a:graphicData uri="http://schemas.openxmlformats.org/drawingml/2006/table">
            <a:tbl>
              <a:tblPr/>
              <a:tblGrid>
                <a:gridCol w="4013200"/>
                <a:gridCol w="2092325"/>
                <a:gridCol w="2112963"/>
                <a:gridCol w="1382712"/>
              </a:tblGrid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07D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DCA </a:t>
                      </a:r>
                      <a:b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 = 381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Stent </a:t>
                      </a:r>
                      <a:b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</a:b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 = 372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 Value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ADC4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Late loss (mm)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Binary restenosis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26.7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0.24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  Optimal DCA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16.2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0.39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TVR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12-Month TVF (death, MI, TVR)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23.9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21.5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7D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0.48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Color">
      <a:dk1>
        <a:srgbClr val="31599C"/>
      </a:dk1>
      <a:lt1>
        <a:srgbClr val="FAD5E5"/>
      </a:lt1>
      <a:dk2>
        <a:srgbClr val="000000"/>
      </a:dk2>
      <a:lt2>
        <a:srgbClr val="FFFFFF"/>
      </a:lt2>
      <a:accent1>
        <a:srgbClr val="FF0000"/>
      </a:accent1>
      <a:accent2>
        <a:srgbClr val="FFFF11"/>
      </a:accent2>
      <a:accent3>
        <a:srgbClr val="006934"/>
      </a:accent3>
      <a:accent4>
        <a:srgbClr val="FFC000"/>
      </a:accent4>
      <a:accent5>
        <a:srgbClr val="FFFECF"/>
      </a:accent5>
      <a:accent6>
        <a:srgbClr val="00B0F0"/>
      </a:accent6>
      <a:hlink>
        <a:srgbClr val="CE1867"/>
      </a:hlink>
      <a:folHlink>
        <a:srgbClr val="C00000"/>
      </a:folHlink>
    </a:clrScheme>
    <a:fontScheme name="Другая 1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 1">
        <a:dk1>
          <a:srgbClr val="000000"/>
        </a:dk1>
        <a:lt1>
          <a:srgbClr val="FAD5E5"/>
        </a:lt1>
        <a:dk2>
          <a:srgbClr val="31599C"/>
        </a:dk2>
        <a:lt2>
          <a:srgbClr val="FFFFFF"/>
        </a:lt2>
        <a:accent1>
          <a:srgbClr val="FF0000"/>
        </a:accent1>
        <a:accent2>
          <a:srgbClr val="FFFF11"/>
        </a:accent2>
        <a:accent3>
          <a:srgbClr val="ADB5CB"/>
        </a:accent3>
        <a:accent4>
          <a:srgbClr val="D6B6C3"/>
        </a:accent4>
        <a:accent5>
          <a:srgbClr val="FFAAAA"/>
        </a:accent5>
        <a:accent6>
          <a:srgbClr val="E7E70E"/>
        </a:accent6>
        <a:hlink>
          <a:srgbClr val="CE1867"/>
        </a:hlink>
        <a:folHlink>
          <a:srgbClr val="C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</TotalTime>
  <Words>271</Words>
  <Application>Microsoft Office PowerPoint</Application>
  <PresentationFormat>Произвольный</PresentationFormat>
  <Paragraphs>66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Tahoma</vt:lpstr>
      <vt:lpstr>Arial</vt:lpstr>
      <vt:lpstr>Calibri</vt:lpstr>
      <vt:lpstr>Open Sans</vt:lpstr>
      <vt:lpstr>Theme-Color</vt:lpstr>
      <vt:lpstr>Theme-Color</vt:lpstr>
      <vt:lpstr>Диаграмма Microsoft Office Excel</vt:lpstr>
      <vt:lpstr>Название лекции, может быть довольно длинным и составлять несколько строк, для названия применяется шрифт Tahoma полужирный 24 PT</vt:lpstr>
      <vt:lpstr>Заголовок слайда, применяется шрифт Tahoma полужирный 20 PT</vt:lpstr>
      <vt:lpstr>Заголовок слайда, применяется шрифт Tahoma полужирный 20 PT</vt:lpstr>
      <vt:lpstr>Заголовок слайда, применяется шрифт Tahoma полужирный 24 PT</vt:lpstr>
      <vt:lpstr>Иллюстрации и подписи к ним</vt:lpstr>
      <vt:lpstr>Выделение текста и текстовых блоков</vt:lpstr>
      <vt:lpstr>График (столбчатая диаграмма)</vt:lpstr>
      <vt:lpstr>График (линейная диаграмма)</vt:lpstr>
      <vt:lpstr>Таблица</vt:lpstr>
      <vt:lpstr>Организационная диаграмма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Aleksey</cp:lastModifiedBy>
  <cp:revision>178</cp:revision>
  <dcterms:created xsi:type="dcterms:W3CDTF">2018-04-02T14:44:39Z</dcterms:created>
  <dcterms:modified xsi:type="dcterms:W3CDTF">2025-06-06T09:01:38Z</dcterms:modified>
</cp:coreProperties>
</file>